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0" r:id="rId3"/>
    <p:sldId id="266" r:id="rId4"/>
    <p:sldId id="263" r:id="rId5"/>
    <p:sldId id="267" r:id="rId6"/>
    <p:sldId id="262" r:id="rId7"/>
    <p:sldId id="268" r:id="rId8"/>
    <p:sldId id="265" r:id="rId9"/>
  </p:sldIdLst>
  <p:sldSz cx="18288000" cy="10287000"/>
  <p:notesSz cx="6858000" cy="9144000"/>
  <p:embeddedFontLst>
    <p:embeddedFont>
      <p:font typeface="Source Han Sans KR Light" panose="020B0600000101010101" charset="-127"/>
      <p:regular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DM Serif Display" panose="020B0604020202020204" charset="0"/>
      <p:regular r:id="rId17"/>
    </p:embeddedFont>
    <p:embeddedFont>
      <p:font typeface="Source Han Sans KR Medium" panose="020B0600000101010101" charset="-127"/>
      <p:regular r:id="rId18"/>
    </p:embeddedFont>
    <p:embeddedFont>
      <p:font typeface="Source Han Sans KR" panose="020B0600000101010101" charset="-127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60" y="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5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903369" y="1028700"/>
            <a:ext cx="1355931" cy="1904905"/>
            <a:chOff x="0" y="0"/>
            <a:chExt cx="1807908" cy="2539873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807908" cy="1807908"/>
              <a:chOff x="0" y="0"/>
              <a:chExt cx="812800" cy="8128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731964"/>
              <a:ext cx="1807908" cy="1807908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0"/>
                  </a:lnSpc>
                </a:pPr>
                <a:endParaRPr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1028700" y="7902369"/>
            <a:ext cx="1904905" cy="1355931"/>
            <a:chOff x="0" y="0"/>
            <a:chExt cx="2539873" cy="1807908"/>
          </a:xfrm>
        </p:grpSpPr>
        <p:grpSp>
          <p:nvGrpSpPr>
            <p:cNvPr id="10" name="Group 10"/>
            <p:cNvGrpSpPr/>
            <p:nvPr/>
          </p:nvGrpSpPr>
          <p:grpSpPr>
            <a:xfrm rot="5400000">
              <a:off x="731964" y="0"/>
              <a:ext cx="1807908" cy="1807908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0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 rot="5400000">
              <a:off x="0" y="0"/>
              <a:ext cx="1807908" cy="1807908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0"/>
                  </a:lnSpc>
                </a:pPr>
                <a:endParaRPr/>
              </a:p>
            </p:txBody>
          </p:sp>
        </p:grpSp>
      </p:grpSp>
      <p:sp>
        <p:nvSpPr>
          <p:cNvPr id="16" name="TextBox 16"/>
          <p:cNvSpPr txBox="1"/>
          <p:nvPr/>
        </p:nvSpPr>
        <p:spPr>
          <a:xfrm>
            <a:off x="2456258" y="3554047"/>
            <a:ext cx="8592741" cy="1497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758"/>
              </a:lnSpc>
              <a:spcBef>
                <a:spcPct val="0"/>
              </a:spcBef>
            </a:pPr>
            <a:r>
              <a:rPr lang="en-US" sz="9113" dirty="0" smtClean="0">
                <a:solidFill>
                  <a:srgbClr val="FFFFFF"/>
                </a:solidFill>
                <a:latin typeface="+mj-ea"/>
                <a:ea typeface="+mj-ea"/>
                <a:cs typeface="DM Serif Display"/>
                <a:sym typeface="DM Serif Display"/>
              </a:rPr>
              <a:t>Slayer Of </a:t>
            </a:r>
            <a:r>
              <a:rPr lang="en-US" altLang="ko-KR" sz="9113" dirty="0">
                <a:solidFill>
                  <a:srgbClr val="FFFFFF"/>
                </a:solidFill>
                <a:latin typeface="+mj-ea"/>
                <a:cs typeface="DM Serif Display"/>
                <a:sym typeface="DM Serif Display"/>
              </a:rPr>
              <a:t>Sword </a:t>
            </a:r>
            <a:endParaRPr lang="en-US" sz="9113" dirty="0">
              <a:solidFill>
                <a:srgbClr val="FFFFFF"/>
              </a:solidFill>
              <a:latin typeface="+mj-ea"/>
              <a:ea typeface="+mj-ea"/>
              <a:cs typeface="DM Serif Display"/>
              <a:sym typeface="DM Serif Display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456259" y="5397163"/>
            <a:ext cx="4435955" cy="58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78"/>
              </a:lnSpc>
              <a:spcBef>
                <a:spcPct val="0"/>
              </a:spcBef>
            </a:pPr>
            <a:r>
              <a:rPr lang="en-US" sz="3270" dirty="0" smtClean="0">
                <a:solidFill>
                  <a:srgbClr val="FFFFFF"/>
                </a:solidFill>
                <a:latin typeface="+mn-ea"/>
                <a:cs typeface="Source Han Sans KR"/>
                <a:sym typeface="Source Han Sans KR"/>
              </a:rPr>
              <a:t>Console Project</a:t>
            </a:r>
            <a:endParaRPr lang="en-US" sz="3270" dirty="0">
              <a:solidFill>
                <a:srgbClr val="FFFFFF"/>
              </a:solidFill>
              <a:latin typeface="+mn-ea"/>
              <a:cs typeface="Source Han Sans KR"/>
              <a:sym typeface="Source Han Sans K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4274616" y="8918575"/>
            <a:ext cx="3017341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ko-KR" altLang="en-US" sz="3200" dirty="0" err="1" smtClean="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플밍</a:t>
            </a:r>
            <a:r>
              <a:rPr lang="en-US" altLang="ko-KR" sz="3200" dirty="0" smtClean="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</a:t>
            </a:r>
            <a:r>
              <a:rPr lang="ko-KR" altLang="en-US" sz="3200" dirty="0" smtClean="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 박희권</a:t>
            </a:r>
            <a:endParaRPr lang="en-US" sz="3200" dirty="0">
              <a:solidFill>
                <a:srgbClr val="FFFFFF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74208" y="660400"/>
            <a:ext cx="6272436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1.</a:t>
            </a:r>
            <a:r>
              <a:rPr lang="ko-KR" alt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소개</a:t>
            </a:r>
            <a:endParaRPr lang="en-US" sz="3999" dirty="0">
              <a:solidFill>
                <a:srgbClr val="011523"/>
              </a:solidFill>
              <a:latin typeface="+mj-ea"/>
              <a:ea typeface="+mj-ea"/>
              <a:cs typeface="DM Serif Display"/>
              <a:sym typeface="DM Serif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237831" y="3648979"/>
            <a:ext cx="2964387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altLang="ko-KR" sz="3000" b="1" dirty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Slayer Of </a:t>
            </a:r>
            <a:r>
              <a:rPr lang="en-US" altLang="ko-KR" sz="3000" b="1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Sword</a:t>
            </a:r>
            <a:endParaRPr lang="en-US" sz="3000" b="1" dirty="0">
              <a:solidFill>
                <a:srgbClr val="011523"/>
              </a:solidFill>
              <a:latin typeface="+mn-ea"/>
              <a:cs typeface="Source Han Sans KR Medium"/>
              <a:sym typeface="Source Han Sans KR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237832" y="4605928"/>
            <a:ext cx="4859518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턴제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RPG </a:t>
            </a: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237832" y="6188348"/>
            <a:ext cx="8381078" cy="1436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턴제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RPG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방식으로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몬스터와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배틀로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골드나 아이템을 얻고 플레이어를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강하게 키워내는 게임입니다 </a:t>
            </a:r>
            <a:r>
              <a:rPr 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.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캐릭터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컨셉은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검을 쓰는 캐릭터를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너무 좋아해서 검의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슬레이어로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지정하였고 게임 분위기는 좀 어두운 분위기로 만들었습니다</a:t>
            </a: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774208" y="2350134"/>
            <a:ext cx="16793560" cy="0"/>
          </a:xfrm>
          <a:prstGeom prst="line">
            <a:avLst/>
          </a:prstGeom>
          <a:ln w="9525" cap="flat">
            <a:solidFill>
              <a:srgbClr val="01152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774208" y="9424988"/>
            <a:ext cx="16793560" cy="0"/>
          </a:xfrm>
          <a:prstGeom prst="line">
            <a:avLst/>
          </a:prstGeom>
          <a:ln w="9525" cap="flat">
            <a:solidFill>
              <a:srgbClr val="01152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TextBox 5"/>
          <p:cNvSpPr txBox="1"/>
          <p:nvPr/>
        </p:nvSpPr>
        <p:spPr>
          <a:xfrm>
            <a:off x="8237832" y="5109152"/>
            <a:ext cx="4859518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검의 용사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컨셉</a:t>
            </a: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499" y="2668622"/>
            <a:ext cx="4917853" cy="63398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774208" y="660400"/>
            <a:ext cx="6272436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2.</a:t>
            </a:r>
            <a:r>
              <a:rPr lang="ko-KR" alt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시연영상</a:t>
            </a:r>
            <a:endParaRPr lang="en-US" sz="3999" dirty="0">
              <a:solidFill>
                <a:srgbClr val="011523"/>
              </a:solidFill>
              <a:latin typeface="+mj-ea"/>
              <a:ea typeface="+mj-ea"/>
              <a:cs typeface="DM Serif Display"/>
              <a:sym typeface="DM Serif Display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237831" y="3648979"/>
            <a:ext cx="2964387" cy="490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설명</a:t>
            </a:r>
            <a:endParaRPr lang="en-US" sz="3000" b="1" dirty="0">
              <a:solidFill>
                <a:srgbClr val="011523"/>
              </a:solidFill>
              <a:latin typeface="+mn-ea"/>
              <a:cs typeface="Source Han Sans KR Medium"/>
              <a:sym typeface="Source Han Sans KR Medium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237831" y="4610100"/>
            <a:ext cx="8381078" cy="4667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게임 시작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-&gt;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플레이어 생성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-&gt;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인벤토리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확인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-&gt;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고블린과의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전투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회복소에서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en-US" altLang="ko-KR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Hp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/</a:t>
            </a:r>
            <a:r>
              <a:rPr lang="en-US" altLang="ko-KR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Mp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회복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-&gt;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인벤토리에서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아이템교체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-&gt;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구울과의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전투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-&gt;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게임종료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*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구현했으나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보여지지않은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부분</a:t>
            </a: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몬스터를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잡으면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골드외에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일정확률로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몬스터가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지닌 아이템이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드랍됩니다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ex)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Goblin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에게선 </a:t>
            </a:r>
            <a:r>
              <a:rPr lang="en-US" altLang="ko-KR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LongSword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(</a:t>
            </a:r>
            <a:r>
              <a:rPr lang="en-US" altLang="ko-KR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NormalWeapon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)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과 </a:t>
            </a:r>
            <a:r>
              <a:rPr lang="en-US" altLang="ko-KR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IronMale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(</a:t>
            </a:r>
            <a:r>
              <a:rPr lang="en-US" altLang="ko-KR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NoramlArmor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)</a:t>
            </a:r>
            <a:endParaRPr lang="en-US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※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게임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BGM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이 있습니다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소리가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클수도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있으니 주의하세요</a:t>
            </a: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774208" y="2350134"/>
            <a:ext cx="16793560" cy="0"/>
          </a:xfrm>
          <a:prstGeom prst="line">
            <a:avLst/>
          </a:prstGeom>
          <a:ln w="9525" cap="flat">
            <a:solidFill>
              <a:srgbClr val="01152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774208" y="9424988"/>
            <a:ext cx="16793560" cy="0"/>
          </a:xfrm>
          <a:prstGeom prst="line">
            <a:avLst/>
          </a:prstGeom>
          <a:ln w="9525" cap="flat">
            <a:solidFill>
              <a:srgbClr val="011523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" name="화면 녹화 중 2025-10-09 1429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4075" y="2668622"/>
            <a:ext cx="4946725" cy="6332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302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922975" y="2387768"/>
            <a:ext cx="1810824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 smtClean="0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Player.cs</a:t>
            </a:r>
            <a:endParaRPr lang="en-US" sz="3000" b="1" dirty="0">
              <a:solidFill>
                <a:srgbClr val="011523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871000" y="4288705"/>
            <a:ext cx="20914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 smtClean="0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Monster.cs</a:t>
            </a:r>
            <a:endParaRPr lang="en-US" sz="3000" b="1" dirty="0">
              <a:solidFill>
                <a:srgbClr val="011523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734909" y="2331091"/>
            <a:ext cx="6481762" cy="1795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altLang="ko-KR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Player.cs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: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플레이어 생성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,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플레이어 정보 출력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,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플레이어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능력치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 업데이트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,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생성자를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 통한 플레이어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기본능력치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 할당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Medium"/>
            </a:endParaRPr>
          </a:p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Player_2.cs: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플레이어의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스킬할당과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스킬사용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메서드를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 정의</a:t>
            </a:r>
            <a:endParaRPr lang="en-US" sz="2000" u="none" strike="noStrike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734909" y="4414937"/>
            <a:ext cx="5943302" cy="1795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Slayer Of Sword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에서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몬스터는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총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6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마리로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3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마리씩 나누었고 </a:t>
            </a:r>
            <a:r>
              <a:rPr lang="en-US" altLang="ko-KR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Monster.cs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: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대사출력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,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보상출력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메서드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  <a:p>
            <a:pPr algn="l">
              <a:lnSpc>
                <a:spcPts val="2800"/>
              </a:lnSpc>
            </a:pP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Monster_2.cs: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생성하는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메서드와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마지막몬스터의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2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페이즈를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정의</a:t>
            </a: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259028" y="2683516"/>
            <a:ext cx="2280791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err="1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Player.cs</a:t>
            </a:r>
            <a:endParaRPr lang="en-US" sz="2000" dirty="0" smtClean="0">
              <a:solidFill>
                <a:srgbClr val="011523"/>
              </a:solidFill>
              <a:latin typeface="+mj-ea"/>
              <a:ea typeface="+mj-ea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Player_2.cs</a:t>
            </a:r>
          </a:p>
          <a:p>
            <a:pPr marL="215901" lvl="1" algn="l">
              <a:lnSpc>
                <a:spcPts val="2800"/>
              </a:lnSpc>
            </a:pPr>
            <a:r>
              <a:rPr lang="en-US" sz="2000" dirty="0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*partial</a:t>
            </a:r>
            <a:endParaRPr lang="en-US" sz="2000" dirty="0">
              <a:solidFill>
                <a:srgbClr val="011523"/>
              </a:solidFill>
              <a:latin typeface="+mj-ea"/>
              <a:ea typeface="+mj-ea"/>
              <a:cs typeface="Source Han Sans KR"/>
              <a:sym typeface="Source Han Sans KR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259028" y="4628998"/>
            <a:ext cx="2748111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err="1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Monster.cs</a:t>
            </a:r>
            <a:endParaRPr lang="en-US" sz="2000" dirty="0" smtClean="0">
              <a:solidFill>
                <a:srgbClr val="011523"/>
              </a:solidFill>
              <a:latin typeface="+mj-ea"/>
              <a:ea typeface="+mj-ea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Monster_2.cs</a:t>
            </a:r>
          </a:p>
          <a:p>
            <a:pPr marL="215901" lvl="1">
              <a:lnSpc>
                <a:spcPts val="2800"/>
              </a:lnSpc>
            </a:pPr>
            <a:r>
              <a:rPr lang="en-US" altLang="ko-KR" sz="2000" dirty="0">
                <a:solidFill>
                  <a:srgbClr val="011523"/>
                </a:solidFill>
                <a:latin typeface="+mj-ea"/>
                <a:cs typeface="Source Han Sans KR"/>
                <a:sym typeface="Source Han Sans KR"/>
              </a:rPr>
              <a:t>*</a:t>
            </a:r>
            <a:r>
              <a:rPr lang="en-US" altLang="ko-KR" sz="2000" dirty="0" smtClean="0">
                <a:solidFill>
                  <a:srgbClr val="011523"/>
                </a:solidFill>
                <a:latin typeface="+mj-ea"/>
                <a:cs typeface="Source Han Sans KR"/>
                <a:sym typeface="Source Han Sans KR"/>
              </a:rPr>
              <a:t>partial</a:t>
            </a:r>
            <a:endParaRPr lang="en-US" altLang="ko-KR" sz="2000" dirty="0">
              <a:solidFill>
                <a:srgbClr val="011523"/>
              </a:solidFill>
              <a:latin typeface="+mj-ea"/>
              <a:cs typeface="Source Han Sans KR"/>
              <a:sym typeface="Source Han Sans K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922150" y="6269426"/>
            <a:ext cx="158305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유통</a:t>
            </a:r>
            <a:r>
              <a:rPr lang="en-US" sz="3000" b="1" dirty="0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</a:t>
            </a:r>
            <a:r>
              <a:rPr lang="en-US" sz="3000" b="1" dirty="0" err="1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전략</a:t>
            </a:r>
            <a:endParaRPr lang="en-US" sz="3000" b="1" dirty="0">
              <a:solidFill>
                <a:srgbClr val="011523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34909" y="6580882"/>
            <a:ext cx="6715423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Inventory.cs</a:t>
            </a:r>
            <a:r>
              <a:rPr 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: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아이템등급에 따른 색 지정하는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메서드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,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인벤토리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창 출력해주는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메서드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,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장비장착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메서드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Inventory_2.cs: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장비 제거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메서드</a:t>
            </a: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259028" y="6574479"/>
            <a:ext cx="2209651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err="1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Inventory.cs</a:t>
            </a:r>
            <a:endParaRPr lang="en-US" sz="2000" dirty="0" smtClean="0">
              <a:solidFill>
                <a:srgbClr val="011523"/>
              </a:solidFill>
              <a:latin typeface="+mj-ea"/>
              <a:ea typeface="+mj-ea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Inventory_2.cs</a:t>
            </a:r>
          </a:p>
          <a:p>
            <a:pPr marL="215901" lvl="1">
              <a:lnSpc>
                <a:spcPts val="2800"/>
              </a:lnSpc>
            </a:pPr>
            <a:r>
              <a:rPr lang="en-US" altLang="ko-KR" sz="2000" dirty="0">
                <a:solidFill>
                  <a:srgbClr val="011523"/>
                </a:solidFill>
                <a:latin typeface="+mj-ea"/>
                <a:cs typeface="Source Han Sans KR"/>
                <a:sym typeface="Source Han Sans KR"/>
              </a:rPr>
              <a:t>*</a:t>
            </a:r>
            <a:r>
              <a:rPr lang="en-US" altLang="ko-KR" sz="2000" dirty="0" smtClean="0">
                <a:solidFill>
                  <a:srgbClr val="011523"/>
                </a:solidFill>
                <a:latin typeface="+mj-ea"/>
                <a:cs typeface="Source Han Sans KR"/>
                <a:sym typeface="Source Han Sans KR"/>
              </a:rPr>
              <a:t>partial</a:t>
            </a:r>
            <a:endParaRPr lang="en-US" altLang="ko-KR" sz="2000" dirty="0">
              <a:solidFill>
                <a:srgbClr val="011523"/>
              </a:solidFill>
              <a:latin typeface="+mj-ea"/>
              <a:cs typeface="Source Han Sans KR"/>
              <a:sym typeface="Source Han Sans K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008774" y="8201326"/>
            <a:ext cx="2461339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프로모션</a:t>
            </a:r>
            <a:r>
              <a:rPr lang="en-US" sz="3000" b="1" dirty="0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</a:t>
            </a:r>
            <a:r>
              <a:rPr lang="en-US" sz="3000" b="1" dirty="0" err="1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전략</a:t>
            </a:r>
            <a:endParaRPr lang="en-US" sz="3000" b="1" dirty="0">
              <a:solidFill>
                <a:srgbClr val="011523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734909" y="8479394"/>
            <a:ext cx="5943302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리스트 출력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,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선택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,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전투기능</a:t>
            </a:r>
            <a:endParaRPr lang="en-US" altLang="ko-KR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259027" y="8519960"/>
            <a:ext cx="2209651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err="1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BattlePage.cs</a:t>
            </a:r>
            <a:endParaRPr lang="en-US" sz="2000" dirty="0">
              <a:solidFill>
                <a:srgbClr val="011523"/>
              </a:solidFill>
              <a:latin typeface="+mj-ea"/>
              <a:ea typeface="+mj-ea"/>
              <a:cs typeface="Source Han Sans KR"/>
              <a:sym typeface="Source Han Sans KR"/>
            </a:endParaRPr>
          </a:p>
        </p:txBody>
      </p:sp>
      <p:sp>
        <p:nvSpPr>
          <p:cNvPr id="24" name="TextBox 3"/>
          <p:cNvSpPr txBox="1"/>
          <p:nvPr/>
        </p:nvSpPr>
        <p:spPr>
          <a:xfrm>
            <a:off x="774208" y="660400"/>
            <a:ext cx="6272436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3.</a:t>
            </a:r>
            <a:r>
              <a:rPr lang="ko-KR" alt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클래스 분할 및 기준 내역</a:t>
            </a:r>
            <a:endParaRPr lang="en-US" sz="3999" dirty="0">
              <a:solidFill>
                <a:srgbClr val="011523"/>
              </a:solidFill>
              <a:latin typeface="+mj-ea"/>
              <a:ea typeface="+mj-ea"/>
              <a:cs typeface="DM Serif Display"/>
              <a:sym typeface="DM Serif Display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55" y="2171700"/>
            <a:ext cx="4182059" cy="713522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922975" y="2387768"/>
            <a:ext cx="1810824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 smtClean="0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Player.cs</a:t>
            </a:r>
            <a:endParaRPr lang="en-US" sz="3000" b="1" dirty="0">
              <a:solidFill>
                <a:srgbClr val="011523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871000" y="4288705"/>
            <a:ext cx="20914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 smtClean="0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Monster.cs</a:t>
            </a:r>
            <a:endParaRPr lang="en-US" sz="3000" b="1" dirty="0">
              <a:solidFill>
                <a:srgbClr val="011523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734909" y="2331091"/>
            <a:ext cx="6481762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콘솔 사이즈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,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타이틀 지정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/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메뉴 이동 기능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,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로딩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Medium"/>
            </a:endParaRPr>
          </a:p>
          <a:p>
            <a:pPr marL="0" lvl="0" indent="0" algn="l">
              <a:lnSpc>
                <a:spcPts val="2800"/>
              </a:lnSpc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게임 </a:t>
            </a:r>
            <a:r>
              <a:rPr lang="en-US" altLang="ko-KR" sz="2000" u="none" strike="noStrike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BGM </a:t>
            </a:r>
            <a:r>
              <a:rPr lang="ko-KR" altLang="en-US" sz="2000" u="none" strike="noStrike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Medium"/>
              </a:rPr>
              <a:t>재생</a:t>
            </a:r>
            <a:endParaRPr lang="en-US" sz="2000" u="none" strike="noStrike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734909" y="3543300"/>
            <a:ext cx="5943302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무기와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방어구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생성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,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무기의 경우 특수무기 종류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2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종 설정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259027" y="2683516"/>
            <a:ext cx="2748111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err="1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GameManager.cs</a:t>
            </a:r>
            <a:endParaRPr lang="en-US" sz="2000" dirty="0">
              <a:solidFill>
                <a:srgbClr val="011523"/>
              </a:solidFill>
              <a:latin typeface="+mj-ea"/>
              <a:ea typeface="+mj-ea"/>
              <a:cs typeface="Source Han Sans KR"/>
              <a:sym typeface="Source Han Sans KR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259028" y="3757361"/>
            <a:ext cx="2748111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err="1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Item.cs</a:t>
            </a:r>
            <a:endParaRPr lang="en-US" altLang="ko-KR" sz="2000" dirty="0">
              <a:solidFill>
                <a:srgbClr val="011523"/>
              </a:solidFill>
              <a:latin typeface="+mj-ea"/>
              <a:cs typeface="Source Han Sans KR"/>
              <a:sym typeface="Source Han Sans K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922150" y="6269426"/>
            <a:ext cx="158305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유통</a:t>
            </a:r>
            <a:r>
              <a:rPr lang="en-US" sz="3000" b="1" dirty="0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</a:t>
            </a:r>
            <a:r>
              <a:rPr lang="en-US" sz="3000" b="1" dirty="0" err="1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전략</a:t>
            </a:r>
            <a:endParaRPr lang="en-US" sz="3000" b="1" dirty="0">
              <a:solidFill>
                <a:srgbClr val="011523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34909" y="4887866"/>
            <a:ext cx="6715423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게임실행시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메인페이지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출력</a:t>
            </a:r>
            <a:endParaRPr lang="en-US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259028" y="4881463"/>
            <a:ext cx="2209651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altLang="ko-KR" sz="2000" dirty="0" err="1" smtClean="0">
                <a:solidFill>
                  <a:srgbClr val="011523"/>
                </a:solidFill>
                <a:latin typeface="+mj-ea"/>
                <a:cs typeface="Source Han Sans KR"/>
                <a:sym typeface="Source Han Sans KR"/>
              </a:rPr>
              <a:t>MainPage.cs</a:t>
            </a:r>
            <a:endParaRPr lang="en-US" altLang="ko-KR" sz="2000" dirty="0">
              <a:solidFill>
                <a:srgbClr val="011523"/>
              </a:solidFill>
              <a:latin typeface="+mj-ea"/>
              <a:cs typeface="Source Han Sans KR"/>
              <a:sym typeface="Source Han Sans K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008774" y="8201326"/>
            <a:ext cx="2461339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프로모션</a:t>
            </a:r>
            <a:r>
              <a:rPr lang="en-US" sz="3000" b="1" dirty="0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 </a:t>
            </a:r>
            <a:r>
              <a:rPr lang="en-US" sz="3000" b="1" dirty="0" err="1">
                <a:solidFill>
                  <a:srgbClr val="011523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전략</a:t>
            </a:r>
            <a:endParaRPr lang="en-US" sz="3000" b="1" dirty="0">
              <a:solidFill>
                <a:srgbClr val="011523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734909" y="5888884"/>
            <a:ext cx="5943302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힐링스테이션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,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캐릭터 </a:t>
            </a:r>
            <a:r>
              <a:rPr lang="en-US" altLang="ko-KR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Hp,Mp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골드지불하여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전체회복</a:t>
            </a:r>
            <a:endParaRPr lang="en-US" altLang="ko-KR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6259027" y="5929450"/>
            <a:ext cx="2209651" cy="3590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err="1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Recovery.cs</a:t>
            </a:r>
            <a:endParaRPr lang="en-US" sz="2000" dirty="0">
              <a:solidFill>
                <a:srgbClr val="011523"/>
              </a:solidFill>
              <a:latin typeface="+mj-ea"/>
              <a:ea typeface="+mj-ea"/>
              <a:cs typeface="Source Han Sans KR"/>
              <a:sym typeface="Source Han Sans KR"/>
            </a:endParaRPr>
          </a:p>
        </p:txBody>
      </p:sp>
      <p:sp>
        <p:nvSpPr>
          <p:cNvPr id="24" name="TextBox 3"/>
          <p:cNvSpPr txBox="1"/>
          <p:nvPr/>
        </p:nvSpPr>
        <p:spPr>
          <a:xfrm>
            <a:off x="774208" y="660400"/>
            <a:ext cx="6272436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3.</a:t>
            </a:r>
            <a:r>
              <a:rPr lang="ko-KR" alt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클래스 분할 및 기준 내역</a:t>
            </a:r>
            <a:endParaRPr lang="en-US" sz="3999" dirty="0">
              <a:solidFill>
                <a:srgbClr val="011523"/>
              </a:solidFill>
              <a:latin typeface="+mj-ea"/>
              <a:ea typeface="+mj-ea"/>
              <a:cs typeface="DM Serif Display"/>
              <a:sym typeface="DM Serif Display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55" y="2171700"/>
            <a:ext cx="4182059" cy="7135221"/>
          </a:xfrm>
          <a:prstGeom prst="rect">
            <a:avLst/>
          </a:prstGeom>
        </p:spPr>
      </p:pic>
      <p:sp>
        <p:nvSpPr>
          <p:cNvPr id="20" name="TextBox 18"/>
          <p:cNvSpPr txBox="1"/>
          <p:nvPr/>
        </p:nvSpPr>
        <p:spPr>
          <a:xfrm>
            <a:off x="6259027" y="6820190"/>
            <a:ext cx="2209651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 dirty="0" err="1" smtClean="0">
                <a:solidFill>
                  <a:srgbClr val="011523"/>
                </a:solidFill>
                <a:latin typeface="+mj-ea"/>
                <a:ea typeface="+mj-ea"/>
                <a:cs typeface="Source Han Sans KR"/>
                <a:sym typeface="Source Han Sans KR"/>
              </a:rPr>
              <a:t>SaveMonsterASCIIArt.cs</a:t>
            </a:r>
            <a:endParaRPr lang="en-US" sz="2000" dirty="0">
              <a:solidFill>
                <a:srgbClr val="011523"/>
              </a:solidFill>
              <a:latin typeface="+mj-ea"/>
              <a:ea typeface="+mj-ea"/>
              <a:cs typeface="Source Han Sans KR"/>
              <a:sym typeface="Source Han Sans KR"/>
            </a:endParaRPr>
          </a:p>
        </p:txBody>
      </p:sp>
      <p:sp>
        <p:nvSpPr>
          <p:cNvPr id="21" name="TextBox 17"/>
          <p:cNvSpPr txBox="1"/>
          <p:nvPr/>
        </p:nvSpPr>
        <p:spPr>
          <a:xfrm>
            <a:off x="9734909" y="6820190"/>
            <a:ext cx="5943302" cy="35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몬스터의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Light"/>
                <a:sym typeface="Source Han Sans KR Light"/>
              </a:rPr>
              <a:t> 아스키아트 저장</a:t>
            </a:r>
            <a:endParaRPr lang="en-US" altLang="ko-KR" sz="2000" dirty="0">
              <a:solidFill>
                <a:srgbClr val="011523"/>
              </a:solidFill>
              <a:latin typeface="+mn-ea"/>
              <a:cs typeface="Source Han Sans KR Light"/>
              <a:sym typeface="Source Han Sans KR Light"/>
            </a:endParaRPr>
          </a:p>
        </p:txBody>
      </p:sp>
    </p:spTree>
    <p:extLst>
      <p:ext uri="{BB962C8B-B14F-4D97-AF65-F5344CB8AC3E}">
        <p14:creationId xmlns:p14="http://schemas.microsoft.com/office/powerpoint/2010/main" val="2994036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4208" y="660400"/>
            <a:ext cx="4215185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dirty="0" smtClean="0">
                <a:solidFill>
                  <a:srgbClr val="011523"/>
                </a:solidFill>
                <a:latin typeface="+mn-ea"/>
                <a:cs typeface="DM Serif Display"/>
                <a:sym typeface="DM Serif Display"/>
              </a:rPr>
              <a:t>4.</a:t>
            </a:r>
            <a:r>
              <a:rPr lang="ko-KR" altLang="en-US" sz="3999" dirty="0" err="1" smtClean="0">
                <a:solidFill>
                  <a:srgbClr val="011523"/>
                </a:solidFill>
                <a:latin typeface="+mn-ea"/>
                <a:cs typeface="DM Serif Display"/>
                <a:sym typeface="DM Serif Display"/>
              </a:rPr>
              <a:t>플로우</a:t>
            </a:r>
            <a:r>
              <a:rPr lang="ko-KR" altLang="en-US" sz="3999" dirty="0" smtClean="0">
                <a:solidFill>
                  <a:srgbClr val="011523"/>
                </a:solidFill>
                <a:latin typeface="+mn-ea"/>
                <a:cs typeface="DM Serif Display"/>
                <a:sym typeface="DM Serif Display"/>
              </a:rPr>
              <a:t> 차트</a:t>
            </a:r>
            <a:endParaRPr lang="en-US" sz="3999" dirty="0">
              <a:solidFill>
                <a:srgbClr val="011523"/>
              </a:solidFill>
              <a:latin typeface="+mn-ea"/>
              <a:cs typeface="DM Serif Display"/>
              <a:sym typeface="DM Serif Display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1485900"/>
            <a:ext cx="10557541" cy="850940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922974" y="2387768"/>
            <a:ext cx="15450626" cy="3770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1.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메뉴 페이지에서 메뉴를 선택하여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넘어갈때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제네릭을사용해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열거형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리스트를 받아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Medium"/>
              <a:sym typeface="Source Han Sans KR Medium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사용자가 입력한 키와 맞는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열거형의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페이지로 넘어가게 하였음</a:t>
            </a:r>
            <a:endParaRPr lang="en-US" altLang="ko-KR" sz="2000" dirty="0" smtClean="0">
              <a:solidFill>
                <a:srgbClr val="011523"/>
              </a:solidFill>
              <a:latin typeface="+mn-ea"/>
              <a:cs typeface="Source Han Sans KR Medium"/>
              <a:sym typeface="Source Han Sans KR Medium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2000" dirty="0">
              <a:solidFill>
                <a:srgbClr val="011523"/>
              </a:solidFill>
              <a:latin typeface="+mn-ea"/>
              <a:cs typeface="Source Han Sans KR Medium"/>
              <a:sym typeface="Source Han Sans KR Medium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2.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기존 플레이어의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스킬은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3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가지이지만 유니크이상의 무기를 착용하면 사용할 수 있는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스킬이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1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가지 늘어나고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레전드무기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착용시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스킬이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2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가지 늘어나고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몬스터의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방어력을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0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으로 만든다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(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인터페이스와 상속을 활용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)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2000" dirty="0">
              <a:solidFill>
                <a:srgbClr val="011523"/>
              </a:solidFill>
              <a:latin typeface="+mn-ea"/>
              <a:cs typeface="Source Han Sans KR Medium"/>
              <a:sym typeface="Source Han Sans KR Medium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3.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List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와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index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를 활용하여 </a:t>
            </a:r>
            <a:r>
              <a:rPr lang="ko-KR" altLang="en-US" sz="2000" dirty="0" err="1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인벤토리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 구현  </a:t>
            </a:r>
            <a:r>
              <a:rPr lang="en-US" altLang="ko-KR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- </a:t>
            </a:r>
            <a:r>
              <a:rPr lang="ko-KR" altLang="en-US" sz="2000" dirty="0" smtClean="0">
                <a:solidFill>
                  <a:srgbClr val="011523"/>
                </a:solidFill>
                <a:latin typeface="+mn-ea"/>
                <a:cs typeface="Source Han Sans KR Medium"/>
                <a:sym typeface="Source Han Sans KR Medium"/>
              </a:rPr>
              <a:t>장비 장착과 장비 제거를 구현하였음</a:t>
            </a:r>
            <a:endParaRPr lang="en-US" sz="2000" dirty="0">
              <a:solidFill>
                <a:srgbClr val="011523"/>
              </a:solidFill>
              <a:latin typeface="+mn-ea"/>
              <a:cs typeface="Source Han Sans KR Medium"/>
              <a:sym typeface="Source Han Sans KR Medium"/>
            </a:endParaRPr>
          </a:p>
        </p:txBody>
      </p:sp>
      <p:sp>
        <p:nvSpPr>
          <p:cNvPr id="24" name="TextBox 3"/>
          <p:cNvSpPr txBox="1"/>
          <p:nvPr/>
        </p:nvSpPr>
        <p:spPr>
          <a:xfrm>
            <a:off x="774208" y="660400"/>
            <a:ext cx="6272436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5</a:t>
            </a:r>
            <a:r>
              <a:rPr 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.</a:t>
            </a:r>
            <a:r>
              <a:rPr lang="ko-KR" altLang="en-US" sz="3999" dirty="0" smtClean="0">
                <a:solidFill>
                  <a:srgbClr val="011523"/>
                </a:solidFill>
                <a:latin typeface="+mj-ea"/>
                <a:ea typeface="+mj-ea"/>
                <a:cs typeface="DM Serif Display"/>
                <a:sym typeface="DM Serif Display"/>
              </a:rPr>
              <a:t>핵심 구현 사항</a:t>
            </a:r>
            <a:endParaRPr lang="en-US" sz="3999" dirty="0">
              <a:solidFill>
                <a:srgbClr val="011523"/>
              </a:solidFill>
              <a:latin typeface="+mj-ea"/>
              <a:ea typeface="+mj-ea"/>
              <a:cs typeface="DM Serif Display"/>
              <a:sym typeface="DM Serif Display"/>
            </a:endParaRPr>
          </a:p>
        </p:txBody>
      </p:sp>
    </p:spTree>
    <p:extLst>
      <p:ext uri="{BB962C8B-B14F-4D97-AF65-F5344CB8AC3E}">
        <p14:creationId xmlns:p14="http://schemas.microsoft.com/office/powerpoint/2010/main" val="33618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15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16203" y="3923656"/>
            <a:ext cx="5101071" cy="1500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703"/>
              </a:lnSpc>
              <a:spcBef>
                <a:spcPct val="0"/>
              </a:spcBef>
            </a:pPr>
            <a:r>
              <a:rPr lang="en-US" sz="8359" dirty="0">
                <a:solidFill>
                  <a:srgbClr val="FFFFFF"/>
                </a:solidFill>
                <a:latin typeface="+mn-ea"/>
                <a:cs typeface="DM Serif Display"/>
                <a:sym typeface="DM Serif Display"/>
              </a:rPr>
              <a:t>Thank You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940358" y="8885555"/>
            <a:ext cx="3318942" cy="369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80"/>
              </a:lnSpc>
              <a:spcBef>
                <a:spcPct val="0"/>
              </a:spcBef>
            </a:pPr>
            <a:r>
              <a:rPr lang="ko-KR" altLang="en-US" sz="2200" dirty="0" err="1" smtClean="0">
                <a:solidFill>
                  <a:srgbClr val="FFFFFF"/>
                </a:solidFill>
                <a:latin typeface="+mn-ea"/>
                <a:cs typeface="Source Han Sans KR"/>
                <a:sym typeface="Source Han Sans KR"/>
              </a:rPr>
              <a:t>플밍</a:t>
            </a:r>
            <a:r>
              <a:rPr lang="en-US" altLang="ko-KR" sz="2200" dirty="0" smtClean="0">
                <a:solidFill>
                  <a:srgbClr val="FFFFFF"/>
                </a:solidFill>
                <a:latin typeface="+mn-ea"/>
                <a:cs typeface="Source Han Sans KR"/>
                <a:sym typeface="Source Han Sans KR"/>
              </a:rPr>
              <a:t>3</a:t>
            </a:r>
            <a:r>
              <a:rPr lang="ko-KR" altLang="en-US" sz="2200" dirty="0" smtClean="0">
                <a:solidFill>
                  <a:srgbClr val="FFFFFF"/>
                </a:solidFill>
                <a:latin typeface="+mn-ea"/>
                <a:cs typeface="Source Han Sans KR"/>
                <a:sym typeface="Source Han Sans KR"/>
              </a:rPr>
              <a:t>기 박희권</a:t>
            </a:r>
            <a:endParaRPr lang="en-US" sz="2200" dirty="0">
              <a:solidFill>
                <a:srgbClr val="FFFFFF"/>
              </a:solidFill>
              <a:latin typeface="+mn-ea"/>
              <a:cs typeface="Source Han Sans KR"/>
              <a:sym typeface="Source Han Sans KR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5903369" y="1028700"/>
            <a:ext cx="1355931" cy="1904905"/>
            <a:chOff x="0" y="0"/>
            <a:chExt cx="1807908" cy="2539873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807908" cy="1807908"/>
              <a:chOff x="0" y="0"/>
              <a:chExt cx="812800" cy="812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0"/>
                  </a:lnSpc>
                </a:pPr>
                <a:endParaRPr>
                  <a:latin typeface="+mn-ea"/>
                </a:endParaRPr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0" y="731964"/>
              <a:ext cx="1807908" cy="1807908"/>
              <a:chOff x="0" y="0"/>
              <a:chExt cx="812800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FFFF"/>
                </a:solidFill>
                <a:prstDash val="solid"/>
                <a:miter/>
              </a:ln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80"/>
                  </a:lnSpc>
                </a:pPr>
                <a:endParaRPr>
                  <a:latin typeface="+mn-ea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346</Words>
  <Application>Microsoft Office PowerPoint</Application>
  <PresentationFormat>사용자 지정</PresentationFormat>
  <Paragraphs>69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Source Han Sans KR Light</vt:lpstr>
      <vt:lpstr>Arial</vt:lpstr>
      <vt:lpstr>맑은 고딕</vt:lpstr>
      <vt:lpstr>Calibri</vt:lpstr>
      <vt:lpstr>DM Serif Display</vt:lpstr>
      <vt:lpstr>Source Han Sans KR Medium</vt:lpstr>
      <vt:lpstr>Source Han Sans KR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다크 네이비 모던한 마케팅 전략 프레젠테이션</dc:title>
  <dc:creator>heegwon park</dc:creator>
  <cp:lastModifiedBy>Microsoft 계정</cp:lastModifiedBy>
  <cp:revision>20</cp:revision>
  <dcterms:created xsi:type="dcterms:W3CDTF">2006-08-16T00:00:00Z</dcterms:created>
  <dcterms:modified xsi:type="dcterms:W3CDTF">2025-10-09T08:25:13Z</dcterms:modified>
  <dc:identifier>DAG1RUeep8g</dc:identifier>
</cp:coreProperties>
</file>

<file path=docProps/thumbnail.jpeg>
</file>